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6" r:id="rId1"/>
  </p:sldMasterIdLst>
  <p:notesMasterIdLst>
    <p:notesMasterId r:id="rId13"/>
  </p:notesMasterIdLst>
  <p:sldIdLst>
    <p:sldId id="256" r:id="rId2"/>
    <p:sldId id="258" r:id="rId3"/>
    <p:sldId id="278" r:id="rId4"/>
    <p:sldId id="281" r:id="rId5"/>
    <p:sldId id="303" r:id="rId6"/>
    <p:sldId id="305" r:id="rId7"/>
    <p:sldId id="306" r:id="rId8"/>
    <p:sldId id="309" r:id="rId9"/>
    <p:sldId id="317" r:id="rId10"/>
    <p:sldId id="273" r:id="rId11"/>
    <p:sldId id="284" r:id="rId12"/>
  </p:sldIdLst>
  <p:sldSz cx="9144000" cy="6858000" type="screen4x3"/>
  <p:notesSz cx="6858000" cy="9144000"/>
  <p:embeddedFontLst>
    <p:embeddedFont>
      <p:font typeface="Bebas Neue" panose="020B0606020202050201" pitchFamily="34" charset="77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Franklin Gothic" panose="020B0603020102020204" pitchFamily="34" charset="0"/>
      <p:regular r:id="rId19"/>
      <p:bold r:id="rId20"/>
      <p:italic r:id="rId21"/>
      <p:boldItalic r:id="rId22"/>
    </p:embeddedFont>
    <p:embeddedFont>
      <p:font typeface="Roboto Condensed" panose="02000000000000000000" pitchFamily="2" charset="0"/>
      <p:regular r:id="rId23"/>
      <p:bold r:id="rId24"/>
      <p:italic r:id="rId25"/>
      <p:boldItalic r:id="rId26"/>
    </p:embeddedFont>
    <p:embeddedFont>
      <p:font typeface="Roboto Mon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="" roundtripDataSignature="AMtx7mjoV+dk38SHuXqUxtVbFgI1Rzl7hQ==" r:id="rId61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svaldo alfredo Rodriguez Vea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631"/>
  </p:normalViewPr>
  <p:slideViewPr>
    <p:cSldViewPr snapToGrid="0" snapToObjects="1">
      <p:cViewPr varScale="1">
        <p:scale>
          <a:sx n="97" d="100"/>
          <a:sy n="97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64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1447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57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813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9" name="Google Shape;19;p3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" name="Google Shape;20;p3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42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7">
  <p:cSld name="TITLE_3_2_2"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  <p:sp>
        <p:nvSpPr>
          <p:cNvPr id="55" name="Google Shape;55;p9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 preserve="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4" userDrawn="1">
  <p:cSld name="OBJECT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BED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66000D04-C10D-E74D-BD69-F15BCBCB23CB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CFC8E6A0-23C5-B947-94E4-E744F76CED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7597FF83-28B2-D447-8C51-BAB390C7D7B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7" userDrawn="1">
  <p:cSld name="OBJECT_1_1_1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1728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E0CD6B66-0C30-4048-97AF-E49807E1713D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365FB017-8A73-7641-8A9B-C117A1F567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E6E8C38B-248D-584C-A0CD-95E147EA7E16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7D9485-9D22-5647-86A2-61337F2EB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</p:spPr>
        <p:txBody>
          <a:bodyPr anchor="ctr"/>
          <a:lstStyle>
            <a:lvl1pPr marL="5080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pic>
        <p:nvPicPr>
          <p:cNvPr id="6" name="Google Shape;12;p2">
            <a:extLst>
              <a:ext uri="{FF2B5EF4-FFF2-40B4-BE49-F238E27FC236}">
                <a16:creationId xmlns:a16="http://schemas.microsoft.com/office/drawing/2014/main" id="{0D343A73-BC54-BF4C-A259-A0C913A07BC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A2F63D34-FBAE-5442-A997-D0933D828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50800" indent="0" algn="ctr">
              <a:buNone/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sp>
        <p:nvSpPr>
          <p:cNvPr id="11" name="Google Shape;165;p24">
            <a:extLst>
              <a:ext uri="{FF2B5EF4-FFF2-40B4-BE49-F238E27FC236}">
                <a16:creationId xmlns:a16="http://schemas.microsoft.com/office/drawing/2014/main" id="{ED241A5B-D2F8-1D45-8F9D-D1D4B48E7814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6;p24">
            <a:extLst>
              <a:ext uri="{FF2B5EF4-FFF2-40B4-BE49-F238E27FC236}">
                <a16:creationId xmlns:a16="http://schemas.microsoft.com/office/drawing/2014/main" id="{990F690A-789C-6740-B34D-11153A9BBDDB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bg2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id="{7FF938C0-C0B1-8543-A7DC-F3B0AA5BE94F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latin typeface="Bebas Neue" panose="020B0606020202050201" pitchFamily="34" charset="77"/>
            </a:endParaRPr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id="{D9228F07-B61E-0645-862B-247F10F5B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457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1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Calibri" panose="020F0502020204030204" pitchFamily="34" charset="0"/>
                <a:ea typeface="Roboto Mono"/>
                <a:cs typeface="Calibri" panose="020F0502020204030204" pitchFamily="34" charset="0"/>
                <a:sym typeface="Roboto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79" r:id="rId4"/>
    <p:sldLayoutId id="2147483663" r:id="rId5"/>
    <p:sldLayoutId id="2147483666" r:id="rId6"/>
    <p:sldLayoutId id="2147483678" r:id="rId7"/>
    <p:sldLayoutId id="214748367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DESARROLLO WEB</a:t>
            </a:r>
            <a:endParaRPr dirty="0"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6386512" y="5620875"/>
            <a:ext cx="2502087" cy="873900"/>
          </a:xfrm>
          <a:prstGeom prst="roundRect">
            <a:avLst/>
          </a:prstGeom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dirty="0"/>
              <a:t>PGY3121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ACTIVIDADES</a:t>
            </a:r>
          </a:p>
        </p:txBody>
      </p:sp>
    </p:spTree>
    <p:extLst>
      <p:ext uri="{BB962C8B-B14F-4D97-AF65-F5344CB8AC3E}">
        <p14:creationId xmlns:p14="http://schemas.microsoft.com/office/powerpoint/2010/main" val="221115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Busca en el AVA la guía de actividades que debes realizar para tu aplicación, en esta integrarás lo aprendido en clases.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ACTIVIDADES</a:t>
            </a:r>
          </a:p>
        </p:txBody>
      </p:sp>
    </p:spTree>
    <p:extLst>
      <p:ext uri="{BB962C8B-B14F-4D97-AF65-F5344CB8AC3E}">
        <p14:creationId xmlns:p14="http://schemas.microsoft.com/office/powerpoint/2010/main" val="3785008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CONSUMO DE UN SERVICIO WEB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EN ESTA SESIÓN	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Cómo consumir un se</a:t>
            </a:r>
            <a:r>
              <a:rPr lang="es-ES_tradnl" dirty="0"/>
              <a:t>rvicio web.</a:t>
            </a:r>
          </a:p>
          <a:p>
            <a:pPr marL="50800" indent="0">
              <a:buNone/>
            </a:pP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654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La mayoría de las veces los servicios presentan a los programadores lo que se conoce como una Web API </a:t>
            </a:r>
            <a:r>
              <a:rPr lang="es-ES_tradnl" dirty="0" err="1"/>
              <a:t>Rest</a:t>
            </a:r>
            <a:r>
              <a:rPr lang="es-ES_tradnl" dirty="0"/>
              <a:t>.</a:t>
            </a:r>
          </a:p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_tradnl" dirty="0"/>
              <a:t>Una Web API no es nada más que la documentación asociada a la forma correcta con la cual se hacen solicitudes al servicio.</a:t>
            </a:r>
          </a:p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_tradnl" dirty="0"/>
              <a:t>La mayoría de los servicios requieren una identificación para ser consumidos, esto se hace mediante una clave de identificación.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CONSUMIR UN SERVICIO WEB REST</a:t>
            </a:r>
          </a:p>
        </p:txBody>
      </p:sp>
    </p:spTree>
    <p:extLst>
      <p:ext uri="{BB962C8B-B14F-4D97-AF65-F5344CB8AC3E}">
        <p14:creationId xmlns:p14="http://schemas.microsoft.com/office/powerpoint/2010/main" val="183291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1907686-98BD-4221-BDEA-70F51BD43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Veamos como consumir un servicio </a:t>
            </a:r>
            <a:r>
              <a:rPr lang="es-ES" dirty="0" err="1"/>
              <a:t>rest</a:t>
            </a:r>
            <a:r>
              <a:rPr lang="es-ES" dirty="0"/>
              <a:t> </a:t>
            </a:r>
          </a:p>
          <a:p>
            <a:endParaRPr lang="es-ES" dirty="0"/>
          </a:p>
          <a:p>
            <a:r>
              <a:rPr lang="es-ES" dirty="0"/>
              <a:t>Usaremos uno muy entretenido llamado </a:t>
            </a:r>
            <a:r>
              <a:rPr lang="es-ES" dirty="0" err="1"/>
              <a:t>themealdb</a:t>
            </a:r>
            <a:r>
              <a:rPr lang="es-ES" dirty="0"/>
              <a:t>, es decir un servicio que te permite obtener recetas de comidas.</a:t>
            </a:r>
          </a:p>
          <a:p>
            <a:endParaRPr lang="es-CL" dirty="0"/>
          </a:p>
          <a:p>
            <a:r>
              <a:rPr lang="es-CL" dirty="0"/>
              <a:t>El servicio lo puedes utilizar de forma gratuita desde https://www.themealdb.com/api.php</a:t>
            </a:r>
          </a:p>
          <a:p>
            <a:endParaRPr lang="es-ES" dirty="0"/>
          </a:p>
          <a:p>
            <a:r>
              <a:rPr lang="es-ES" dirty="0"/>
              <a:t>Buscaremos todas las categorías del comidas </a:t>
            </a:r>
          </a:p>
          <a:p>
            <a:pPr marL="50800" indent="0">
              <a:buNone/>
            </a:pPr>
            <a:r>
              <a:rPr lang="es-ES" dirty="0"/>
              <a:t>https://</a:t>
            </a:r>
            <a:r>
              <a:rPr lang="es-ES" dirty="0" err="1"/>
              <a:t>www.themealdb.com</a:t>
            </a:r>
            <a:r>
              <a:rPr lang="es-ES" dirty="0"/>
              <a:t>/api/</a:t>
            </a:r>
            <a:r>
              <a:rPr lang="es-ES" dirty="0" err="1"/>
              <a:t>json</a:t>
            </a:r>
            <a:r>
              <a:rPr lang="es-ES" dirty="0"/>
              <a:t>/v1/1/</a:t>
            </a:r>
            <a:r>
              <a:rPr lang="es-ES" dirty="0" err="1"/>
              <a:t>categories.php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B062FAA-FE64-41BD-A8B2-E33AAF37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CONSUMIR UN SERVICIO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0535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0225090-BF2C-48FD-AA76-EC62CD456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Instalemos un </a:t>
            </a:r>
            <a:r>
              <a:rPr lang="es-ES" dirty="0" err="1"/>
              <a:t>plugins</a:t>
            </a:r>
            <a:r>
              <a:rPr lang="es-ES" dirty="0"/>
              <a:t> para Chrome y por ver el servicio </a:t>
            </a:r>
            <a:r>
              <a:rPr lang="es-ES" dirty="0" err="1"/>
              <a:t>Rest</a:t>
            </a:r>
            <a:r>
              <a:rPr lang="es-ES" dirty="0"/>
              <a:t>.</a:t>
            </a:r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66B511F-EEB7-413E-A69F-70805B53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CONSUMIR UN SERVICIO WEB</a:t>
            </a:r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BA42597-F25D-914A-B5AC-7136C5144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50" y="1823232"/>
            <a:ext cx="5194852" cy="166912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888E20E-BBFF-D644-A67F-BB3A651F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476" y="3105165"/>
            <a:ext cx="5459896" cy="363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97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389E3E1-10DD-4966-AD05-4A3513BB1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CONSUMIR UN SERVICIO WEB</a:t>
            </a:r>
            <a:endParaRPr lang="es-CL" dirty="0"/>
          </a:p>
        </p:txBody>
      </p:sp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800469EB-2862-F143-BACB-D0A8116C4523}"/>
              </a:ext>
            </a:extLst>
          </p:cNvPr>
          <p:cNvSpPr txBox="1">
            <a:spLocks/>
          </p:cNvSpPr>
          <p:nvPr/>
        </p:nvSpPr>
        <p:spPr>
          <a:xfrm>
            <a:off x="300776" y="1251012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r>
              <a:rPr lang="es-ES" dirty="0"/>
              <a:t>Antes de continuar, hay que hacer una salvedad al código, la versión Slim de </a:t>
            </a:r>
            <a:r>
              <a:rPr lang="es-ES" dirty="0" err="1"/>
              <a:t>jQuery</a:t>
            </a:r>
            <a:r>
              <a:rPr lang="es-ES" dirty="0"/>
              <a:t> no trae la implementación de AJAX, así que para evitar dolores de cabeza, vamos a cambiar la versión de </a:t>
            </a:r>
            <a:r>
              <a:rPr lang="es-ES" dirty="0" err="1"/>
              <a:t>jQuery</a:t>
            </a:r>
            <a:r>
              <a:rPr lang="es-ES" dirty="0"/>
              <a:t> desde nuestro código.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Lo cambiamos por esto:</a:t>
            </a:r>
          </a:p>
          <a:p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1825996-D4FA-FF40-A467-07EEB77C0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86" y="3316224"/>
            <a:ext cx="8686800" cy="4286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885A690-E164-D84D-BA61-E85B2EAB0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32" y="5013814"/>
            <a:ext cx="8356108" cy="47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67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CEC5DE4-F7B8-4CA9-97C4-82E35C003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Entonces probemos como hacer una llamada a este servicio y obtener sus datos.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Agregamos la llamada usando </a:t>
            </a:r>
            <a:r>
              <a:rPr lang="es-ES" dirty="0" err="1"/>
              <a:t>jQuery</a:t>
            </a:r>
            <a:r>
              <a:rPr lang="es-ES" dirty="0"/>
              <a:t> y obtenemos los datos del servicio</a:t>
            </a:r>
          </a:p>
          <a:p>
            <a:endParaRPr lang="es-ES" dirty="0"/>
          </a:p>
          <a:p>
            <a:endParaRPr lang="es-ES" dirty="0"/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7832AE5-441C-4939-94C8-669F6DFAF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CONSUMIR UN SERVICIO WEB</a:t>
            </a:r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A6A6C9E-1EC2-304B-8D6D-7B3FD4EA5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55" y="2344534"/>
            <a:ext cx="7853550" cy="12733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38888C1-B29C-064B-A8AF-CB3B58260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99" y="4941382"/>
            <a:ext cx="5658678" cy="160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4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CEC5DE4-F7B8-4CA9-97C4-82E35C003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Ahora, el resultado lo desplegamos en una tabla</a:t>
            </a:r>
          </a:p>
          <a:p>
            <a:r>
              <a:rPr lang="es-ES" dirty="0"/>
              <a:t>Ve el video donde se explica el paso a paso del ejemplo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7832AE5-441C-4939-94C8-669F6DFAF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CONSUMIR UN SERVICIO WEB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C73AC7-2CFD-E945-9A4B-3E5797BD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49" y="2451652"/>
            <a:ext cx="7196927" cy="347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228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45700" rIns="91425" bIns="45700" anchor="t" anchorCtr="0">
        <a:noAutofit/>
      </a:bodyPr>
      <a:lstStyle>
        <a:defPPr algn="l">
          <a:defRPr sz="2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2214</TotalTime>
  <Words>308</Words>
  <Application>Microsoft Macintosh PowerPoint</Application>
  <PresentationFormat>Presentación en pantalla (4:3)</PresentationFormat>
  <Paragraphs>46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Arial</vt:lpstr>
      <vt:lpstr>Franklin Gothic</vt:lpstr>
      <vt:lpstr>Roboto</vt:lpstr>
      <vt:lpstr>Bebas Neue</vt:lpstr>
      <vt:lpstr>Roboto Condensed</vt:lpstr>
      <vt:lpstr>Roboto Mono</vt:lpstr>
      <vt:lpstr>Calibri</vt:lpstr>
      <vt:lpstr>Tema de Office</vt:lpstr>
      <vt:lpstr>DESARROLLO WEB</vt:lpstr>
      <vt:lpstr>CONSUMO DE UN SERVICIO WEB</vt:lpstr>
      <vt:lpstr>EN ESTA SESIÓN </vt:lpstr>
      <vt:lpstr>CONSUMIR UN SERVICIO WEB REST</vt:lpstr>
      <vt:lpstr>CONSUMIR UN SERVICIO WEB</vt:lpstr>
      <vt:lpstr>CONSUMIR UN SERVICIO WEB</vt:lpstr>
      <vt:lpstr>CONSUMIR UN SERVICIO WEB</vt:lpstr>
      <vt:lpstr>CONSUMIR UN SERVICIO WEB</vt:lpstr>
      <vt:lpstr>CONSUMIR UN SERVICIO WEB</vt:lpstr>
      <vt:lpstr>ACTIVIDADES</vt:lpstr>
      <vt:lpstr>ACTIVIDADES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REQUISITOS</dc:title>
  <cp:lastModifiedBy>Sandra Olea</cp:lastModifiedBy>
  <cp:revision>68</cp:revision>
  <dcterms:modified xsi:type="dcterms:W3CDTF">2020-08-13T02:47:25Z</dcterms:modified>
</cp:coreProperties>
</file>